
<file path=[Content_Types].xml><?xml version="1.0" encoding="utf-8"?>
<Types xmlns="http://schemas.openxmlformats.org/package/2006/content-types"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6"/>
  </p:notesMasterIdLst>
  <p:handoutMasterIdLst>
    <p:handoutMasterId r:id="rId117"/>
  </p:handoutMasterIdLst>
  <p:sldIdLst>
    <p:sldId id="282" r:id="rId5"/>
    <p:sldId id="303" r:id="rId6"/>
    <p:sldId id="297" r:id="rId7"/>
    <p:sldId id="298" r:id="rId8"/>
    <p:sldId id="302" r:id="rId9"/>
    <p:sldId id="299" r:id="rId10"/>
    <p:sldId id="300" r:id="rId11"/>
    <p:sldId id="301" r:id="rId12"/>
    <p:sldId id="304" r:id="rId13"/>
    <p:sldId id="305" r:id="rId14"/>
    <p:sldId id="306" r:id="rId15"/>
    <p:sldId id="307" r:id="rId16"/>
    <p:sldId id="308" r:id="rId17"/>
    <p:sldId id="309" r:id="rId18"/>
    <p:sldId id="311" r:id="rId19"/>
    <p:sldId id="310" r:id="rId20"/>
    <p:sldId id="312" r:id="rId21"/>
    <p:sldId id="313" r:id="rId22"/>
    <p:sldId id="314" r:id="rId23"/>
    <p:sldId id="315" r:id="rId24"/>
    <p:sldId id="316" r:id="rId25"/>
    <p:sldId id="317" r:id="rId26"/>
    <p:sldId id="319" r:id="rId27"/>
    <p:sldId id="320" r:id="rId28"/>
    <p:sldId id="321" r:id="rId29"/>
    <p:sldId id="322" r:id="rId30"/>
    <p:sldId id="377" r:id="rId31"/>
    <p:sldId id="318" r:id="rId32"/>
    <p:sldId id="323" r:id="rId33"/>
    <p:sldId id="324" r:id="rId34"/>
    <p:sldId id="325" r:id="rId35"/>
    <p:sldId id="326" r:id="rId36"/>
    <p:sldId id="327" r:id="rId37"/>
    <p:sldId id="328" r:id="rId38"/>
    <p:sldId id="378" r:id="rId39"/>
    <p:sldId id="329" r:id="rId40"/>
    <p:sldId id="336" r:id="rId41"/>
    <p:sldId id="379" r:id="rId42"/>
    <p:sldId id="330" r:id="rId43"/>
    <p:sldId id="331" r:id="rId44"/>
    <p:sldId id="333" r:id="rId45"/>
    <p:sldId id="334" r:id="rId46"/>
    <p:sldId id="332" r:id="rId47"/>
    <p:sldId id="335" r:id="rId48"/>
    <p:sldId id="337" r:id="rId49"/>
    <p:sldId id="339" r:id="rId50"/>
    <p:sldId id="340" r:id="rId51"/>
    <p:sldId id="341" r:id="rId52"/>
    <p:sldId id="342" r:id="rId53"/>
    <p:sldId id="343" r:id="rId54"/>
    <p:sldId id="344" r:id="rId55"/>
    <p:sldId id="345" r:id="rId56"/>
    <p:sldId id="346" r:id="rId57"/>
    <p:sldId id="380" r:id="rId58"/>
    <p:sldId id="347" r:id="rId59"/>
    <p:sldId id="363" r:id="rId60"/>
    <p:sldId id="348" r:id="rId61"/>
    <p:sldId id="349" r:id="rId62"/>
    <p:sldId id="350" r:id="rId63"/>
    <p:sldId id="351" r:id="rId64"/>
    <p:sldId id="353" r:id="rId65"/>
    <p:sldId id="354" r:id="rId66"/>
    <p:sldId id="355" r:id="rId67"/>
    <p:sldId id="352" r:id="rId68"/>
    <p:sldId id="356" r:id="rId69"/>
    <p:sldId id="371" r:id="rId70"/>
    <p:sldId id="372" r:id="rId71"/>
    <p:sldId id="381" r:id="rId72"/>
    <p:sldId id="357" r:id="rId73"/>
    <p:sldId id="358" r:id="rId74"/>
    <p:sldId id="359" r:id="rId75"/>
    <p:sldId id="360" r:id="rId76"/>
    <p:sldId id="361" r:id="rId77"/>
    <p:sldId id="364" r:id="rId78"/>
    <p:sldId id="365" r:id="rId79"/>
    <p:sldId id="366" r:id="rId80"/>
    <p:sldId id="367" r:id="rId81"/>
    <p:sldId id="362" r:id="rId82"/>
    <p:sldId id="368" r:id="rId83"/>
    <p:sldId id="369" r:id="rId84"/>
    <p:sldId id="370" r:id="rId85"/>
    <p:sldId id="376" r:id="rId86"/>
    <p:sldId id="375" r:id="rId87"/>
    <p:sldId id="373" r:id="rId88"/>
    <p:sldId id="374" r:id="rId89"/>
    <p:sldId id="382" r:id="rId90"/>
    <p:sldId id="383" r:id="rId91"/>
    <p:sldId id="384" r:id="rId92"/>
    <p:sldId id="385" r:id="rId93"/>
    <p:sldId id="386" r:id="rId94"/>
    <p:sldId id="387" r:id="rId95"/>
    <p:sldId id="388" r:id="rId96"/>
    <p:sldId id="389" r:id="rId97"/>
    <p:sldId id="390" r:id="rId98"/>
    <p:sldId id="392" r:id="rId99"/>
    <p:sldId id="393" r:id="rId100"/>
    <p:sldId id="406" r:id="rId101"/>
    <p:sldId id="407" r:id="rId102"/>
    <p:sldId id="394" r:id="rId103"/>
    <p:sldId id="395" r:id="rId104"/>
    <p:sldId id="396" r:id="rId105"/>
    <p:sldId id="397" r:id="rId106"/>
    <p:sldId id="398" r:id="rId107"/>
    <p:sldId id="399" r:id="rId108"/>
    <p:sldId id="400" r:id="rId109"/>
    <p:sldId id="401" r:id="rId110"/>
    <p:sldId id="402" r:id="rId111"/>
    <p:sldId id="403" r:id="rId112"/>
    <p:sldId id="404" r:id="rId113"/>
    <p:sldId id="405" r:id="rId114"/>
    <p:sldId id="296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31" autoAdjust="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presProps" Target="presProps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viewProps" Target="viewProps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tableStyles" Target="tableStyle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10/1/2020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10/1/2020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7ED75CE-E2AD-4E6F-A7B1-5B77B1F1E8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447" r="1447"/>
          <a:stretch>
            <a:fillRect/>
          </a:stretch>
        </p:blipFill>
        <p:spPr/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624645"/>
            <a:ext cx="4000500" cy="690752"/>
          </a:xfrm>
        </p:spPr>
        <p:txBody>
          <a:bodyPr/>
          <a:lstStyle/>
          <a:p>
            <a:r>
              <a:rPr lang="en-US" dirty="0"/>
              <a:t>Sukanta Ghosh</a:t>
            </a:r>
          </a:p>
          <a:p>
            <a:r>
              <a:rPr lang="en-US" dirty="0"/>
              <a:t>Asst. Professor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250062-478C-431D-91A7-A3C452C3995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0D9200-E281-4721-B6F8-D6AC17BF4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Explanation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7B549-0358-4357-946D-847E0CA9DA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08" t="29473" r="8838" b="28440"/>
          <a:stretch/>
        </p:blipFill>
        <p:spPr>
          <a:xfrm>
            <a:off x="432000" y="1493949"/>
            <a:ext cx="9037058" cy="3734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517977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58575-0238-47CD-8CEE-98752CA22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7D142-D912-49B0-9362-22952F3D0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046851" cy="4679250"/>
          </a:xfrm>
        </p:spPr>
        <p:txBody>
          <a:bodyPr/>
          <a:lstStyle/>
          <a:p>
            <a:r>
              <a:rPr lang="en-US" dirty="0"/>
              <a:t>A statistical model is said to be overfitted, when we train it with a lot of data. </a:t>
            </a:r>
          </a:p>
          <a:p>
            <a:r>
              <a:rPr lang="en-US" dirty="0"/>
              <a:t>When a model gets trained with so much of data, it starts learning from the noise and inaccurate data entries in our data set. </a:t>
            </a:r>
          </a:p>
          <a:p>
            <a:r>
              <a:rPr lang="en-US" dirty="0"/>
              <a:t>Then the model does not categorize the data correctly, because of too many details and noise. </a:t>
            </a:r>
          </a:p>
          <a:p>
            <a:r>
              <a:rPr lang="en-US" dirty="0"/>
              <a:t>The causes of overfitting are the non-parametric and non-linear methods because these types of machine learning algorithms have more freedom in building the model based on the dataset and therefore they can really build unrealistic models. </a:t>
            </a:r>
          </a:p>
          <a:p>
            <a:r>
              <a:rPr lang="en-US" dirty="0"/>
              <a:t>A solution to avoid overfitting is using a linear algorithm if we have linear data or using the parameters like the maximal depth if we are using decision trees.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2558E-733A-4420-81DC-740137C4DF3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673747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4A125-9E6B-4ADB-9379-24FD8DF1B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reduce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F945E-B278-4EDE-BB00-8E0B2163E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Increase training data.</a:t>
            </a:r>
          </a:p>
          <a:p>
            <a:r>
              <a:rPr lang="en-US" dirty="0"/>
              <a:t>Reduce model complexity.</a:t>
            </a:r>
          </a:p>
          <a:p>
            <a:r>
              <a:rPr lang="en-US" dirty="0"/>
              <a:t>Early stopping during the training phase (have an eye over the loss over the training period as soon as loss begins to increase stop training).</a:t>
            </a:r>
          </a:p>
          <a:p>
            <a:r>
              <a:rPr lang="en-US" dirty="0"/>
              <a:t>Ridge Regularization and Lasso Regularization</a:t>
            </a:r>
          </a:p>
          <a:p>
            <a:r>
              <a:rPr lang="en-US" dirty="0"/>
              <a:t>Use dropout for neural networks to tackle overfitting.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72113-B477-4201-BB42-7AB5386910A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72593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4549D-BD75-4939-AD47-601A9865F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A1101-CA0F-4425-B925-A5B7428AC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008214" cy="4679250"/>
          </a:xfrm>
        </p:spPr>
        <p:txBody>
          <a:bodyPr/>
          <a:lstStyle/>
          <a:p>
            <a:r>
              <a:rPr lang="en-US" dirty="0"/>
              <a:t>A statistical model or a machine learning algorithm is said to have underfitting when it cannot capture the underlying trend of the data. </a:t>
            </a:r>
          </a:p>
          <a:p>
            <a:r>
              <a:rPr lang="en-US" dirty="0"/>
              <a:t>Underfitting destroys the accuracy of our machine learning model. </a:t>
            </a:r>
          </a:p>
          <a:p>
            <a:r>
              <a:rPr lang="en-US" dirty="0"/>
              <a:t>Its occurrence simply means that our model or the algorithm does not fit the data well enough. </a:t>
            </a:r>
          </a:p>
          <a:p>
            <a:r>
              <a:rPr lang="en-US" dirty="0"/>
              <a:t>It usually happens when we have less data to build an accurate model and also when we try to build a linear model with a non-linear data.</a:t>
            </a:r>
          </a:p>
          <a:p>
            <a:r>
              <a:rPr lang="en-US" dirty="0"/>
              <a:t> In such cases the rules of the machine learning model are too easy and flexible to be applied on such minimal data and therefore the model will probably make a lot of wrong predictions. </a:t>
            </a:r>
          </a:p>
          <a:p>
            <a:r>
              <a:rPr lang="en-US" dirty="0"/>
              <a:t>Underfitting can be avoided by using more data and also reducing the features by feature selection.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A7EFE-23CE-4DAC-9E10-4DE5F9A1A3F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857144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D7360-92BD-4017-BB9B-EFEDD4C81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reduce 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F5306-76AD-46D1-B599-804F8E02F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Increase model complexity</a:t>
            </a:r>
          </a:p>
          <a:p>
            <a:r>
              <a:rPr lang="en-US" dirty="0"/>
              <a:t>Increase number of features, performing feature engineering</a:t>
            </a:r>
          </a:p>
          <a:p>
            <a:r>
              <a:rPr lang="en-US" dirty="0"/>
              <a:t>Remove noise from the data.</a:t>
            </a:r>
          </a:p>
          <a:p>
            <a:r>
              <a:rPr lang="en-US" dirty="0"/>
              <a:t>Increase the number of epochs or increase the duration of training to get better results.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C3DF3-D289-416D-AEF1-A90277CB64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63514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CBA91-45BE-460C-BA3E-8EF607344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optimize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329BF-97AC-429A-87F3-4F8E4790E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8789273" cy="4679250"/>
          </a:xfrm>
        </p:spPr>
        <p:txBody>
          <a:bodyPr/>
          <a:lstStyle/>
          <a:p>
            <a:r>
              <a:rPr lang="en-US" dirty="0"/>
              <a:t>Minimum samples for a node split</a:t>
            </a:r>
          </a:p>
          <a:p>
            <a:endParaRPr lang="en-US" dirty="0"/>
          </a:p>
          <a:p>
            <a:r>
              <a:rPr lang="en-US" dirty="0"/>
              <a:t>Issues:</a:t>
            </a:r>
          </a:p>
          <a:p>
            <a:r>
              <a:rPr lang="en-US" dirty="0"/>
              <a:t>Too high value can lead to underfit.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FA1FF-723A-4646-A747-6BC8C3B557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104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0E54DF-79F3-4C50-8E41-A383DB3C0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35" t="27595" r="12958" b="23931"/>
          <a:stretch/>
        </p:blipFill>
        <p:spPr>
          <a:xfrm>
            <a:off x="5114501" y="2511380"/>
            <a:ext cx="6645499" cy="3322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031502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56740-03C4-4E85-BA86-114B16CA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optimize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2D57-AF2B-4E47-8E6F-A71BB6590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059730" cy="4679250"/>
          </a:xfrm>
        </p:spPr>
        <p:txBody>
          <a:bodyPr/>
          <a:lstStyle/>
          <a:p>
            <a:r>
              <a:rPr lang="en-US" dirty="0"/>
              <a:t>Set minimum samples for the terminal nodes.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Issues:</a:t>
            </a:r>
          </a:p>
          <a:p>
            <a:r>
              <a:rPr lang="en-US" dirty="0"/>
              <a:t>Too high value can lead to underfit.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267AF-8D1E-4D96-BCF7-A00DD4ABEDD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105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4954C9-00A0-4001-A78D-274CEBEDA2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20" t="28159" r="12590" b="24551"/>
          <a:stretch/>
        </p:blipFill>
        <p:spPr>
          <a:xfrm>
            <a:off x="528034" y="2025156"/>
            <a:ext cx="4839096" cy="24143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C1F8DB-DD0E-4CCF-BBB0-EFAD705AC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70" t="27815" r="11412" b="23466"/>
          <a:stretch/>
        </p:blipFill>
        <p:spPr>
          <a:xfrm>
            <a:off x="5698015" y="1908313"/>
            <a:ext cx="5102506" cy="2531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965213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7D93A-479B-46A1-AB19-98B7AEE3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to optimize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58F7D-5FF5-4C10-9E25-A3DDD403D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6355166" cy="4679250"/>
          </a:xfrm>
        </p:spPr>
        <p:txBody>
          <a:bodyPr/>
          <a:lstStyle/>
          <a:p>
            <a:r>
              <a:rPr lang="en-US" dirty="0"/>
              <a:t>Maximum depth of tree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Issues:</a:t>
            </a:r>
          </a:p>
          <a:p>
            <a:r>
              <a:rPr lang="en-US" dirty="0"/>
              <a:t>Higher depth can lead to overfitting</a:t>
            </a:r>
          </a:p>
          <a:p>
            <a:r>
              <a:rPr lang="en-US" dirty="0"/>
              <a:t>Lower depth can lead to underfitting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56413-C372-46F3-9039-5148613848E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106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142AA0-7414-4E66-9EBB-09094513B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96" t="28158" r="2500" b="22033"/>
          <a:stretch/>
        </p:blipFill>
        <p:spPr>
          <a:xfrm>
            <a:off x="2235042" y="2000828"/>
            <a:ext cx="7321082" cy="3120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397991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E775-7EE8-4428-9AEC-81CE68FD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5399A-85BC-412F-BA9B-368972BEA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Which of the following parameter(s) can help to prevent overfitting?</a:t>
            </a:r>
          </a:p>
          <a:p>
            <a:pPr marL="0" indent="0">
              <a:buNone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Max depth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Minimum samples for node split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Minimum samples for leaf node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All of the above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4F19-3739-4C1C-B227-17EAA76BA4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45115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E775-7EE8-4428-9AEC-81CE68FD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5399A-85BC-412F-BA9B-368972BEA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Which of the following parameter(s) can help to prevent overfitting?</a:t>
            </a:r>
          </a:p>
          <a:p>
            <a:pPr marL="0" indent="0">
              <a:buNone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Max depth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Minimum samples for node split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Minimum samples for leaf node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All of the above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C64F19-3739-4C1C-B227-17EAA76BA4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19137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AC432-1BF4-4CA6-83BB-3665B9AE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E5D72-F3ED-43AF-BDB4-7E8571FF5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8892304" cy="4679250"/>
          </a:xfrm>
        </p:spPr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What is the maximum number of terminal nodes in a decision tree if our training dataset has N samples?</a:t>
            </a:r>
          </a:p>
          <a:p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</a:t>
            </a: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FFFFFF"/>
                </a:solidFill>
                <a:latin typeface="Lato"/>
              </a:rPr>
              <a:t>B</a:t>
            </a: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N/2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2*N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log(N)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6B47F-7A72-4960-8F87-43FC9B91C7E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5600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9BFC84-439D-425A-8CDF-27A5F64A06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1ECCE3-7D4A-4856-9E71-366E3C11B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Explanation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AFB8A-7AED-4759-8E6A-40FA99303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31" t="29473" r="8628" b="28440"/>
          <a:stretch/>
        </p:blipFill>
        <p:spPr>
          <a:xfrm>
            <a:off x="432000" y="1326525"/>
            <a:ext cx="9003707" cy="3734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243797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AC432-1BF4-4CA6-83BB-3665B9AE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E5D72-F3ED-43AF-BDB4-7E8571FF5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8930941" cy="4679250"/>
          </a:xfrm>
        </p:spPr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What is the maximum number of terminal nodes in a decision tree if our training dataset has N samples?</a:t>
            </a:r>
          </a:p>
          <a:p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N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N/2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2*N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log(N)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6B47F-7A72-4960-8F87-43FC9B91C7E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5079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E0E242D0-DC7E-41D4-BD41-237686B6B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447" r="1447"/>
          <a:stretch>
            <a:fillRect/>
          </a:stretch>
        </p:blipFill>
        <p:spPr/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512" y="3859066"/>
            <a:ext cx="218900" cy="2189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Sukanta Ghosh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8512" y="422356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+91-8699583576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78512" y="4615862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Sukanta.19539@lpu.co.in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61653" y="4942435"/>
            <a:ext cx="244786" cy="244786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3DBE4D9-1044-49A3-ABD5-477041FF2B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www.lpu.in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8C0EC0-EECE-4ACE-BFE7-8B6251E6BF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6750EF-55B5-45C9-8F9A-DE27548D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Explanation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06EBCA-CDA5-4876-AD57-AD76639B0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75" t="28534" r="9788" b="28816"/>
          <a:stretch/>
        </p:blipFill>
        <p:spPr>
          <a:xfrm>
            <a:off x="432000" y="1339404"/>
            <a:ext cx="8918062" cy="37558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4322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A4CCFC-057E-4DA4-B98B-953A33B5E06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0032EF-8620-4027-B939-0CF0C6C62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one will you choose and 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C1CD9-F255-483C-B6DB-F62B99EB7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5" t="27970" r="6304" b="25622"/>
          <a:stretch/>
        </p:blipFill>
        <p:spPr>
          <a:xfrm>
            <a:off x="432000" y="1326524"/>
            <a:ext cx="8982456" cy="38923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12109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12385-369D-4FD4-AE83-3BA1A979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3FD8D-E671-4D3C-85A3-CAA474E15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What is the basic idea behind choosing the best split in the data?</a:t>
            </a:r>
            <a:endParaRPr lang="en-US" dirty="0">
              <a:solidFill>
                <a:srgbClr val="36394D"/>
              </a:solidFill>
              <a:latin typeface="Lato"/>
            </a:endParaRPr>
          </a:p>
          <a:p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Resultant nodes should be as heterogeneous as possible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Resultant nodes should be as Homogeneous as possible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The resultant nodes should have the exact same number of observations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F71827-1141-4E2B-ADE0-1781E911AA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0270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712385-369D-4FD4-AE83-3BA1A9797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3FD8D-E671-4D3C-85A3-CAA474E15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What is the basic idea behind choosing the best split in the data?</a:t>
            </a:r>
            <a:endParaRPr lang="en-US" dirty="0">
              <a:solidFill>
                <a:srgbClr val="36394D"/>
              </a:solidFill>
              <a:latin typeface="Lato"/>
            </a:endParaRPr>
          </a:p>
          <a:p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Resultant nodes should be as heterogeneous as possible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Resultant nodes should be as Homogeneous as possible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The resultant nodes should have the exact same number of observations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F71827-1141-4E2B-ADE0-1781E911AA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215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2064-AD81-427D-B16A-628B478A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EDA9D-C1EB-47C3-A9DE-D7059E619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8969577" cy="4679250"/>
          </a:xfrm>
        </p:spPr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Only continuous variables can be used to split the data in decision trees. True or false?</a:t>
            </a:r>
          </a:p>
          <a:p>
            <a:endParaRPr lang="en-US" b="1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True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False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09FD8-3E6C-421F-8AAB-B06E8EA508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70768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2064-AD81-427D-B16A-628B478A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EDA9D-C1EB-47C3-A9DE-D7059E619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8905183" cy="4679250"/>
          </a:xfrm>
        </p:spPr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Only continuous variables can be used to split the data in decision trees. True or false?</a:t>
            </a:r>
          </a:p>
          <a:p>
            <a:endParaRPr lang="en-US" b="1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True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False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09FD8-3E6C-421F-8AAB-B06E8EA508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25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7EFCA-F7FC-4F5C-98B3-9A3676C28E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9762" y="2343956"/>
            <a:ext cx="4338773" cy="2060619"/>
          </a:xfrm>
        </p:spPr>
        <p:txBody>
          <a:bodyPr/>
          <a:lstStyle/>
          <a:p>
            <a:r>
              <a:rPr lang="en-US" dirty="0"/>
              <a:t>What would be the Ideal Split ? Any guesses 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B648B-E065-4A92-8383-7B27B9A5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7F1BD35-B880-461D-9D5D-F66466BE664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86" b="34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0828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D4BC3-CA03-430D-875D-BF7ABE97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Case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B8C6FC-B948-4596-B7A1-AAAB72BF12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548" t="27423" r="8896" b="28546"/>
          <a:stretch/>
        </p:blipFill>
        <p:spPr>
          <a:xfrm>
            <a:off x="431999" y="1609858"/>
            <a:ext cx="8803355" cy="3786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64970-2B45-4684-A341-D007FA3624F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858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854A8AD8-C3C6-4C78-A3A8-43DECA0138F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5809" b="5809"/>
          <a:stretch>
            <a:fillRect/>
          </a:stretch>
        </p:blipFill>
        <p:spPr/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110CD1D1-AC3A-4141-9DCA-E31A1024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624068"/>
          </a:xfrm>
        </p:spPr>
        <p:txBody>
          <a:bodyPr/>
          <a:lstStyle/>
          <a:p>
            <a:r>
              <a:rPr lang="en-US" dirty="0"/>
              <a:t>What we are going to learn?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9DFB43D-C5C0-4BA1-811B-1177895A08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493948"/>
            <a:ext cx="5472000" cy="4698051"/>
          </a:xfrm>
        </p:spPr>
        <p:txBody>
          <a:bodyPr/>
          <a:lstStyle/>
          <a:p>
            <a:r>
              <a:rPr lang="en-US" dirty="0"/>
              <a:t>What is decision Tree?</a:t>
            </a:r>
          </a:p>
          <a:p>
            <a:endParaRPr lang="en-US" dirty="0"/>
          </a:p>
          <a:p>
            <a:r>
              <a:rPr lang="en-US" dirty="0"/>
              <a:t>Terms related to Decision Tree</a:t>
            </a:r>
          </a:p>
          <a:p>
            <a:endParaRPr lang="en-US" dirty="0"/>
          </a:p>
          <a:p>
            <a:r>
              <a:rPr lang="en-US" dirty="0"/>
              <a:t>Different types of splitting criteria</a:t>
            </a:r>
          </a:p>
          <a:p>
            <a:endParaRPr lang="en-US" dirty="0"/>
          </a:p>
          <a:p>
            <a:r>
              <a:rPr lang="en-US" dirty="0"/>
              <a:t>Pros/Cons of Decision Tree</a:t>
            </a:r>
          </a:p>
          <a:p>
            <a:endParaRPr lang="en-US" dirty="0"/>
          </a:p>
          <a:p>
            <a:r>
              <a:rPr lang="en-US" dirty="0"/>
              <a:t>Python implementation of Decision Tree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30ED7B54-09EA-46CC-96F6-D90CE1160DE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/>
          <a:srcRect l="18320" r="18320"/>
          <a:stretch>
            <a:fillRect/>
          </a:stretch>
        </p:blipFill>
        <p:spPr/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37F589C7-0F2F-45B0-80C2-0DAD7D1E7659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/>
          <a:srcRect l="19828" r="198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59828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46627-BEB4-47B5-B8E2-C7A254200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Splits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2A1176-FA43-4F05-B516-B89294B49A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892" t="28524" r="13847" b="27995"/>
          <a:stretch/>
        </p:blipFill>
        <p:spPr>
          <a:xfrm>
            <a:off x="432000" y="1394137"/>
            <a:ext cx="6866826" cy="36286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CCDF0-8FD9-47BA-A45B-B1CC60C6788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9587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6B4B8-ED11-464C-98CA-CA220488E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freeze the mind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0BBCE-58FD-450E-B417-99DAEFB2F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decide which split is better?</a:t>
            </a:r>
          </a:p>
          <a:p>
            <a:endParaRPr lang="en-US" dirty="0"/>
          </a:p>
          <a:p>
            <a:r>
              <a:rPr lang="en-US" dirty="0"/>
              <a:t>Which splits should be first or which split should be second and so on?</a:t>
            </a:r>
          </a:p>
          <a:p>
            <a:endParaRPr lang="en-US" dirty="0"/>
          </a:p>
          <a:p>
            <a:r>
              <a:rPr lang="en-US" dirty="0"/>
              <a:t>What is the sequence the split should be made?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C5B88-4B51-42E1-A572-E054651C578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1708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3D202-901B-4747-9D61-E4F47E54D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defrost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52232-67CA-4DD1-A22A-6FEDFB9B3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8943820" cy="4679250"/>
          </a:xfrm>
        </p:spPr>
        <p:txBody>
          <a:bodyPr/>
          <a:lstStyle/>
          <a:p>
            <a:r>
              <a:rPr lang="en-US" dirty="0"/>
              <a:t>There are various techniques to decide the purity of the node, based on this we decide every split.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BBAE82-41A8-4AB7-9E3C-5F829C776BC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0880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2064-AD81-427D-B16A-628B478A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EDA9D-C1EB-47C3-A9DE-D7059E619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What does an ideal pure node have?</a:t>
            </a:r>
          </a:p>
          <a:p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Choose only ONE best answer.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Equal distribution of all classes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100% of one class and 0 of other classes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Distribution of classes does not decide the purity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09FD8-3E6C-421F-8AAB-B06E8EA508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2988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2064-AD81-427D-B16A-628B478A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EDA9D-C1EB-47C3-A9DE-D7059E619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What does an ideal pure node have?</a:t>
            </a:r>
          </a:p>
          <a:p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Choose only ONE best answer.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Equal distribution of all classes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100% of one class and 0 of other classes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Distribution of classes does not decide the purity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09FD8-3E6C-421F-8AAB-B06E8EA508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84822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2064-AD81-427D-B16A-628B478A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EDA9D-C1EB-47C3-A9DE-D7059E619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Which of the following is a more pure node?</a:t>
            </a:r>
          </a:p>
          <a:p>
            <a:pPr marL="0" indent="0">
              <a:buNone/>
            </a:pPr>
            <a:endParaRPr lang="en-US" b="1" dirty="0">
              <a:solidFill>
                <a:srgbClr val="36394D"/>
              </a:solidFill>
              <a:latin typeface="Lato"/>
            </a:endParaRPr>
          </a:p>
          <a:p>
            <a:pPr marL="0" indent="0">
              <a:buNone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Node A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Node 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09FD8-3E6C-421F-8AAB-B06E8EA508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F78DAD-2905-4BAD-A70D-4B1A83104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461" y="2671762"/>
            <a:ext cx="55054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7307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2064-AD81-427D-B16A-628B478A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EDA9D-C1EB-47C3-A9DE-D7059E619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Which of the following is a more pure node?</a:t>
            </a:r>
          </a:p>
          <a:p>
            <a:pPr marL="0" indent="0">
              <a:buNone/>
            </a:pPr>
            <a:endParaRPr lang="en-US" b="1" dirty="0">
              <a:solidFill>
                <a:srgbClr val="36394D"/>
              </a:solidFill>
              <a:latin typeface="Lato"/>
            </a:endParaRPr>
          </a:p>
          <a:p>
            <a:pPr marL="0" indent="0">
              <a:buNone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Node A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Node B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09FD8-3E6C-421F-8AAB-B06E8EA508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F78DAD-2905-4BAD-A70D-4B1A83104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725" y="2671762"/>
            <a:ext cx="55054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178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4F35922-166B-414D-BA15-B3DCE5BE3E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86" b="3486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C8F2C90-7F4F-41E8-A55D-101CCE3BA6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Terminologies Related to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0A20-6FA3-4A23-ABF6-479C6847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81884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6A65F-60B6-46B2-AC59-A2D762E6C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Terminologies Related to Decision Trees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EB9F807-CA39-4380-87B4-72E82ADD0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941" t="26410" r="5647" b="26894"/>
          <a:stretch/>
        </p:blipFill>
        <p:spPr>
          <a:xfrm>
            <a:off x="432000" y="1365156"/>
            <a:ext cx="7977904" cy="3525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AE8B3F-F9B3-456E-B0DC-C1378078AD0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21892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7F561-9911-4AEA-93C4-F0EC0E15B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Terminologies Related to Decision Trees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42ED6D-4454-4C62-B157-EFC4FA653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477" t="26598" r="5337" b="25794"/>
          <a:stretch/>
        </p:blipFill>
        <p:spPr>
          <a:xfrm>
            <a:off x="432000" y="1313644"/>
            <a:ext cx="8119572" cy="36110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AE4AF-E650-4E8C-9322-19F0E9EE07D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5618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68ED759-D5F4-46AD-AFF3-A77F7006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Algorithm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3CFCFD-76DD-4A15-8EA4-2D767A4F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059730" cy="4679250"/>
          </a:xfrm>
        </p:spPr>
        <p:txBody>
          <a:bodyPr/>
          <a:lstStyle/>
          <a:p>
            <a:r>
              <a:rPr lang="en-US" dirty="0"/>
              <a:t>Supervised learning algorithms</a:t>
            </a:r>
          </a:p>
          <a:p>
            <a:r>
              <a:rPr lang="en-US" dirty="0"/>
              <a:t>Used to solve both regression and classification.</a:t>
            </a:r>
          </a:p>
          <a:p>
            <a:r>
              <a:rPr lang="en-US" dirty="0"/>
              <a:t>More useful for classification.</a:t>
            </a:r>
          </a:p>
          <a:p>
            <a:r>
              <a:rPr lang="en-US" dirty="0"/>
              <a:t>Goal is to create a training model that can use to predict the class or value of the target variable by learning simple decision rules inferred from prior data(training data).</a:t>
            </a:r>
          </a:p>
          <a:p>
            <a:r>
              <a:rPr lang="en-US" dirty="0"/>
              <a:t>Decision tree is a tree structured classifier.</a:t>
            </a:r>
          </a:p>
          <a:p>
            <a:r>
              <a:rPr lang="en-US" dirty="0"/>
              <a:t>Tree has node.</a:t>
            </a:r>
          </a:p>
          <a:p>
            <a:r>
              <a:rPr lang="en-US" dirty="0"/>
              <a:t>Two types of nodes:</a:t>
            </a:r>
          </a:p>
          <a:p>
            <a:pPr lvl="1"/>
            <a:r>
              <a:rPr lang="en-US" dirty="0"/>
              <a:t>Decision Nodes: Specify a choice/test, based on which you choose your movement.</a:t>
            </a:r>
          </a:p>
          <a:p>
            <a:pPr lvl="1"/>
            <a:r>
              <a:rPr lang="en-US" dirty="0"/>
              <a:t>Leaf Nodes: Indicate classification/value of the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F2A7FF-E72A-4272-8498-FE63301693C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5300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FB8CC-8014-47F8-A4B2-C7F6E63DD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Terminologies Related to Decision Trees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A346E8-F67D-45B3-AC1D-A7F36617D6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703" t="27149" r="6265" b="25794"/>
          <a:stretch/>
        </p:blipFill>
        <p:spPr>
          <a:xfrm>
            <a:off x="432000" y="1584102"/>
            <a:ext cx="8660485" cy="3816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B78A2-13AF-4B57-9BCF-BDEA749A7AA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2665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D6B9A-7F33-4563-BB16-A4B4FEFCD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Terminologies Related to Decision Trees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EFA041-3407-42EF-81A6-3A4C5A1F4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703" t="27699" r="8896" b="24693"/>
          <a:stretch/>
        </p:blipFill>
        <p:spPr>
          <a:xfrm>
            <a:off x="432000" y="1558344"/>
            <a:ext cx="7565780" cy="35279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2E89ED-502E-40F9-B40D-196D75B120B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2798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7306-7769-4C96-8DE9-D1BD8A97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Terminologies Related to Decision Trees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58B25C-A48D-4797-BA0C-28FC26B020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322" t="26873" r="4254" b="23592"/>
          <a:stretch/>
        </p:blipFill>
        <p:spPr>
          <a:xfrm>
            <a:off x="432000" y="1403797"/>
            <a:ext cx="8119572" cy="3681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BE083-D634-487E-A2C9-C80200F5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62325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BD433-771C-4983-AC05-CCD487670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Terminologies Related to Decision Trees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7EE3DE-8E91-4C02-B88C-9CC182F8A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155" t="27974" r="5957" b="27445"/>
          <a:stretch/>
        </p:blipFill>
        <p:spPr>
          <a:xfrm>
            <a:off x="432000" y="1342621"/>
            <a:ext cx="8482564" cy="34354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B34FD-318C-4BDB-B6A3-6BBFA9D22A6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75320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187B-B57E-4D12-9F7F-7A33FEB69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Terminologies Related to Decision Trees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84FA484-5CD5-4294-9DD1-4615ACBF4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310" t="27149" r="6265" b="28545"/>
          <a:stretch/>
        </p:blipFill>
        <p:spPr>
          <a:xfrm>
            <a:off x="901520" y="1355501"/>
            <a:ext cx="8242479" cy="33979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25565-2874-4DE6-B993-107757703B0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70664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4F35922-166B-414D-BA15-B3DCE5BE3E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86" b="3486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C8F2C90-7F4F-41E8-A55D-101CCE3BA6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Select the Best Split Point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0A20-6FA3-4A23-ABF6-479C6847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56891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CB4EA-1308-4EF5-BD74-BB464DE1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Select the Best Split Point in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46742-8589-4E7A-8FC5-49104B899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 splits the nodes on all the variables.</a:t>
            </a:r>
          </a:p>
          <a:p>
            <a:endParaRPr lang="en-US" dirty="0"/>
          </a:p>
          <a:p>
            <a:r>
              <a:rPr lang="en-US" dirty="0"/>
              <a:t>Selects the splits which results  in most homogeneous sub-nodes.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55DB1-525B-4CAB-9493-7E805387D36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74193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D5B9D-B76F-4FD2-95DD-AD6708C91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splitting in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62CE0-A668-4327-A9DE-A5B8A4ED5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8969577" cy="4679250"/>
          </a:xfrm>
        </p:spPr>
        <p:txBody>
          <a:bodyPr/>
          <a:lstStyle/>
          <a:p>
            <a:r>
              <a:rPr lang="en-US" dirty="0"/>
              <a:t>There are multiple ways of doing this, which can be broadly divided into two categories based on the type of target variable:</a:t>
            </a:r>
          </a:p>
          <a:p>
            <a:endParaRPr lang="en-US" dirty="0"/>
          </a:p>
          <a:p>
            <a:r>
              <a:rPr lang="en-US" dirty="0"/>
              <a:t>Continuous Target Variable</a:t>
            </a:r>
          </a:p>
          <a:p>
            <a:pPr lvl="1"/>
            <a:r>
              <a:rPr lang="en-US" dirty="0"/>
              <a:t>Reduction in Variance</a:t>
            </a:r>
          </a:p>
          <a:p>
            <a:endParaRPr lang="en-US" dirty="0"/>
          </a:p>
          <a:p>
            <a:r>
              <a:rPr lang="en-US" dirty="0"/>
              <a:t>Categorical Target Variable</a:t>
            </a:r>
          </a:p>
          <a:p>
            <a:pPr lvl="1"/>
            <a:r>
              <a:rPr lang="en-US" dirty="0"/>
              <a:t>Gini Impurity</a:t>
            </a:r>
          </a:p>
          <a:p>
            <a:pPr lvl="1"/>
            <a:r>
              <a:rPr lang="en-US" dirty="0"/>
              <a:t>Information Gain</a:t>
            </a:r>
          </a:p>
          <a:p>
            <a:pPr lvl="1"/>
            <a:r>
              <a:rPr lang="en-US" dirty="0"/>
              <a:t>Chi-Square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6D96A-3AA1-42A3-A5F7-BD3DB20A06E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07921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4F35922-166B-414D-BA15-B3DCE5BE3E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86" b="3486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C8F2C90-7F4F-41E8-A55D-101CCE3BA6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GINI Impurity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0A20-6FA3-4A23-ABF6-479C6847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6895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A3A50-2877-44B9-A4ED-3C6AACDE7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GINI Impurity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DAB8F-79AA-4340-B95B-E89958E7E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GINI Impurity = 1 – Gini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D677E-2394-4D9A-8DD0-E19401DBBE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39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4D4CBE-4AC4-425F-8C87-FBF642AF0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831" t="22033" r="13063" b="25997"/>
          <a:stretch/>
        </p:blipFill>
        <p:spPr>
          <a:xfrm>
            <a:off x="596721" y="2070487"/>
            <a:ext cx="6494198" cy="42067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27619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AD291-E8CC-4251-AC49-BA361BBE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Nodes of a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E17FB8-1E33-4A86-A285-92D85770DFB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D87500-6736-4B35-98DD-F6A5AC0039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0" y="1331027"/>
            <a:ext cx="8416359" cy="419594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522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ADD50-0813-4E9B-8B8B-645363262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28000" cy="1177860"/>
          </a:xfrm>
        </p:spPr>
        <p:txBody>
          <a:bodyPr/>
          <a:lstStyle/>
          <a:p>
            <a:r>
              <a:rPr lang="en-US" dirty="0"/>
              <a:t>Gini ranges from 0 to 1 as it is probability.</a:t>
            </a:r>
            <a:br>
              <a:rPr lang="en-US" dirty="0"/>
            </a:br>
            <a:r>
              <a:rPr lang="en-US" dirty="0"/>
              <a:t>More value of node means higher purity.</a:t>
            </a:r>
            <a:br>
              <a:rPr lang="en-US" dirty="0"/>
            </a:br>
            <a:r>
              <a:rPr lang="en-US" dirty="0"/>
              <a:t>Less value means less purity.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CD4E17-7283-4E2D-8653-FA80AC13A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593" t="18618" r="20191" b="21942"/>
          <a:stretch/>
        </p:blipFill>
        <p:spPr>
          <a:xfrm>
            <a:off x="746973" y="1732769"/>
            <a:ext cx="5138671" cy="44937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50596-1D55-49AC-921A-F3C61EF776A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23756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33AA1-0DED-4DD8-9387-783EC6A6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Gini Impurity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4FBC49-09B5-4BDF-91F4-6DC731FC1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642" t="33753" r="9979" b="20290"/>
          <a:stretch/>
        </p:blipFill>
        <p:spPr>
          <a:xfrm>
            <a:off x="431999" y="1635617"/>
            <a:ext cx="8460731" cy="4095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72634-58DB-4A9D-886C-760E252F2A8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5191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3610-8867-4143-9C8B-B3C05282D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Gini impurity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06068C9-5E5D-46EB-92FA-F7A017C78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167" t="31552" r="8432" b="24968"/>
          <a:stretch/>
        </p:blipFill>
        <p:spPr>
          <a:xfrm>
            <a:off x="431999" y="1596979"/>
            <a:ext cx="8406969" cy="3580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98D11-8C0A-447F-A40B-B8EBF03916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2762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C961-3E50-47D3-ACBF-D4CED17A8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Gini impurity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DA291C2-F469-43B1-9E03-059A94E97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145" t="27699" r="6266" b="21391"/>
          <a:stretch/>
        </p:blipFill>
        <p:spPr>
          <a:xfrm>
            <a:off x="432000" y="1700010"/>
            <a:ext cx="8726655" cy="39280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0C735-70CA-4E84-B80D-247D74221E8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35366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04FB9-652E-4A1B-A6C8-147CCD759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Gini impurity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4518CB0-0130-4E95-9DB0-C4D0AE2296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156" t="27424" r="6419" b="21391"/>
          <a:stretch/>
        </p:blipFill>
        <p:spPr>
          <a:xfrm>
            <a:off x="432000" y="1403797"/>
            <a:ext cx="8878870" cy="4159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CC967-A64E-40AA-9BE7-34AE959B1C8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1116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95F6D-3D17-44A1-A330-DBC4FA825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Gini impurity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EE8E8D-8B8E-4FC5-AF11-BD5E3D9F3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620" t="30451" r="10907" b="24693"/>
          <a:stretch/>
        </p:blipFill>
        <p:spPr>
          <a:xfrm>
            <a:off x="432000" y="1661373"/>
            <a:ext cx="7065605" cy="3155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3AD28-2143-4D8A-98DB-811AAE5B9EA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760148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61AB-4F0D-47BC-B0BB-01B081592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8FD3F-C8CE-40E3-A4BB-BC58B1FA6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Gini can be used for multiclass classification problems. True or false?</a:t>
            </a:r>
          </a:p>
          <a:p>
            <a:r>
              <a:rPr lang="en-US" dirty="0">
                <a:solidFill>
                  <a:srgbClr val="36394D"/>
                </a:solidFill>
                <a:latin typeface="Lato"/>
              </a:rPr>
              <a:t>Choose only ONE best answer.</a:t>
            </a:r>
          </a:p>
          <a:p>
            <a:endParaRPr lang="en-US" b="1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True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False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1FAAC-B936-4B78-BCC5-3E32B56BFCE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87604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61AB-4F0D-47BC-B0BB-01B081592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8FD3F-C8CE-40E3-A4BB-BC58B1FA6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Gini can be used for multiclass classification problems. True or false?</a:t>
            </a:r>
          </a:p>
          <a:p>
            <a:r>
              <a:rPr lang="en-US" dirty="0">
                <a:solidFill>
                  <a:srgbClr val="36394D"/>
                </a:solidFill>
                <a:latin typeface="Lato"/>
              </a:rPr>
              <a:t>Choose only ONE best answer.</a:t>
            </a:r>
          </a:p>
          <a:p>
            <a:endParaRPr lang="en-US" b="1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True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False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1FAAC-B936-4B78-BCC5-3E32B56BFCE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55282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B3A80-72BB-4532-8E0C-4CBC81F8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4DE61-B0B9-4BD0-A8CD-D70956796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What does Gini value of 1 represent?</a:t>
            </a:r>
          </a:p>
          <a:p>
            <a:pPr marL="0" indent="0">
              <a:buNone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The nodes are homogeneous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The nodes are heterogeneous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6CA6A-FD4D-4BA6-9CC8-AE1B0F28D3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89093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B3A80-72BB-4532-8E0C-4CBC81F8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4DE61-B0B9-4BD0-A8CD-D70956796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What does Gini value of 1 represent?</a:t>
            </a:r>
          </a:p>
          <a:p>
            <a:pPr marL="0" indent="0">
              <a:buNone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The nodes are homogeneous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The nodes are heterogeneous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6CA6A-FD4D-4BA6-9CC8-AE1B0F28D33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6977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81E70-C34F-49FA-9B64-2A46F9C5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8C89-53AD-4672-BC83-A3FC04CDF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008214" cy="4679250"/>
          </a:xfrm>
        </p:spPr>
        <p:txBody>
          <a:bodyPr/>
          <a:lstStyle/>
          <a:p>
            <a:r>
              <a:rPr lang="en-US" dirty="0"/>
              <a:t>Types of decision trees are based on the type of target variable we have. It can be of two types:</a:t>
            </a:r>
          </a:p>
          <a:p>
            <a:endParaRPr lang="en-US" dirty="0"/>
          </a:p>
          <a:p>
            <a:r>
              <a:rPr lang="en-US" b="1" dirty="0"/>
              <a:t>Categorical Variable Decision Tree: </a:t>
            </a:r>
            <a:r>
              <a:rPr lang="en-US" dirty="0"/>
              <a:t>Decision Tree which has a categorical target variable then it called a Categorical variable decision tree.</a:t>
            </a:r>
          </a:p>
          <a:p>
            <a:pPr lvl="1"/>
            <a:r>
              <a:rPr lang="en-US" dirty="0"/>
              <a:t>Predict whether a customer will pay his renewal premium with an insurance company (yes/ no).</a:t>
            </a:r>
          </a:p>
          <a:p>
            <a:r>
              <a:rPr lang="en-US" b="1" dirty="0"/>
              <a:t>Continuous Variable Decision Tree: </a:t>
            </a:r>
            <a:r>
              <a:rPr lang="en-US" dirty="0"/>
              <a:t>Decision Tree has a continuous target variable then it is called Continuous Variable Decision Tree.</a:t>
            </a:r>
          </a:p>
          <a:p>
            <a:pPr lvl="1"/>
            <a:r>
              <a:rPr lang="en-US" dirty="0"/>
              <a:t>Predict customer income based on occupation, product, and various other variables.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8AFEB-7E63-4BBB-B4AA-B0C498DF259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7941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46B7-A391-4467-946D-17F530EC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9970-C566-4EE5-91A4-E41EAD5EB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8905183" cy="4679250"/>
          </a:xfrm>
        </p:spPr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The value of Gini Impurity should be as high as possible in any given split. True or false?</a:t>
            </a:r>
          </a:p>
          <a:p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True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False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40A13-0B2D-42CB-A05C-B486430CFE1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2467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46B7-A391-4467-946D-17F530EC5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B9970-C566-4EE5-91A4-E41EAD5EB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8982456" cy="4679250"/>
          </a:xfrm>
        </p:spPr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The value of Gini Impurity should be as high as possible in any given split. True or false?</a:t>
            </a:r>
          </a:p>
          <a:p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True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False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40A13-0B2D-42CB-A05C-B486430CFE1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6590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1A7A-6748-45E5-8267-290D86C1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decision tree using GINI Impurity method.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D09A82-EF8F-44A6-BFFB-67BE18A592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9140629"/>
              </p:ext>
            </p:extLst>
          </p:nvPr>
        </p:nvGraphicFramePr>
        <p:xfrm>
          <a:off x="187100" y="1291590"/>
          <a:ext cx="11328402" cy="4274820"/>
        </p:xfrm>
        <a:graphic>
          <a:graphicData uri="http://schemas.openxmlformats.org/drawingml/2006/table">
            <a:tbl>
              <a:tblPr/>
              <a:tblGrid>
                <a:gridCol w="1888067">
                  <a:extLst>
                    <a:ext uri="{9D8B030D-6E8A-4147-A177-3AD203B41FA5}">
                      <a16:colId xmlns:a16="http://schemas.microsoft.com/office/drawing/2014/main" val="4283941641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1817689766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2529764768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4139745075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1749620557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2139533236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Day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Weather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Temperature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Humidity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Wind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Play?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908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Sunny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55483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Cloudy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74416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Sunny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Normal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11517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Cloudy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49746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70133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6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Cool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Normal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62951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66257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8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Sunny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19489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Cloudy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Normal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53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79750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E9C66-3730-49C4-85AB-2F0AC3DF47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12806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4558-650A-4B6E-987D-3BFA6B5E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decision tree using GINI Impurity method.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F9A4-5007-419A-84C3-62ED15033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8995335" cy="4679250"/>
          </a:xfrm>
        </p:spPr>
        <p:txBody>
          <a:bodyPr/>
          <a:lstStyle/>
          <a:p>
            <a:r>
              <a:rPr lang="en-US" dirty="0"/>
              <a:t>A property owner is faced with a choice of:</a:t>
            </a:r>
          </a:p>
          <a:p>
            <a:endParaRPr lang="en-US" dirty="0"/>
          </a:p>
          <a:p>
            <a:r>
              <a:rPr lang="en-US" dirty="0"/>
              <a:t>(a) A large-scale investment (A) to improve her flats. This could produce a substantial pay-off in terms of increased revenue net of costs but will require an investment of £1,400,000. After extensive market research it is considered that there is a 40% chance that a pay-off of £2,500,000 will be obtained, but there is a 60% chance that it will be only £800,000.</a:t>
            </a:r>
          </a:p>
          <a:p>
            <a:r>
              <a:rPr lang="en-US" dirty="0"/>
              <a:t>(b) A smaller scale project (B) to re-decorate her premises. At £500,000 this is less costly but will produce a lower pay-off. Research data suggests a 30% chance of a gain of £1,000,000 but a 70% chance of it being only £500,000.</a:t>
            </a:r>
          </a:p>
          <a:p>
            <a:r>
              <a:rPr lang="en-US" dirty="0"/>
              <a:t>(c) Continuing the present operation without change (C). It will cost nothing, but neither will it produce any pay-off. Clients will be unhappy and it will become harder and harder to rent the flats out when they become free.</a:t>
            </a:r>
          </a:p>
          <a:p>
            <a:endParaRPr lang="en-US" dirty="0"/>
          </a:p>
          <a:p>
            <a:r>
              <a:rPr lang="en-US" dirty="0"/>
              <a:t>How will a decision tree help the taking of the decision?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0853E-019D-4003-9F3A-536333F84D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5405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4F35922-166B-414D-BA15-B3DCE5BE3E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86" b="3486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C8F2C90-7F4F-41E8-A55D-101CCE3BA6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Chi-Square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0A20-6FA3-4A23-ABF6-479C6847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7007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9F669-4D62-4B7C-904F-6AB559AF1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Chi-Square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94C9F-E32A-488C-AC51-110E59B5C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085487" cy="4679250"/>
          </a:xfrm>
        </p:spPr>
        <p:txBody>
          <a:bodyPr/>
          <a:lstStyle/>
          <a:p>
            <a:r>
              <a:rPr lang="en-US" dirty="0"/>
              <a:t>Chi-square is another method of splitting nodes in a decision tree for datasets having categorical target values. </a:t>
            </a:r>
          </a:p>
          <a:p>
            <a:r>
              <a:rPr lang="en-US" dirty="0"/>
              <a:t>It can make two or more than two splits. </a:t>
            </a:r>
          </a:p>
          <a:p>
            <a:r>
              <a:rPr lang="en-US" dirty="0"/>
              <a:t>It works on the statistical significance of differences between the parent node and child nodes.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Properties of Chi-Square:</a:t>
            </a:r>
          </a:p>
          <a:p>
            <a:r>
              <a:rPr lang="en-US" dirty="0"/>
              <a:t>Works only with categorical variables.</a:t>
            </a:r>
          </a:p>
          <a:p>
            <a:r>
              <a:rPr lang="en-US" dirty="0"/>
              <a:t>Higher the Chi-Square value, higher the homogeneity of node.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753D2-9A0D-42C8-B836-5DEA110EA1D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55</a:t>
            </a:fld>
            <a:endParaRPr lang="en-US" noProof="0" dirty="0"/>
          </a:p>
        </p:txBody>
      </p:sp>
      <p:pic>
        <p:nvPicPr>
          <p:cNvPr id="1026" name="Picture 2" descr="chi square decision tree">
            <a:extLst>
              <a:ext uri="{FF2B5EF4-FFF2-40B4-BE49-F238E27FC236}">
                <a16:creationId xmlns:a16="http://schemas.microsoft.com/office/drawing/2014/main" id="{76994379-5AA2-4E18-A4A1-E729108E1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3176588"/>
            <a:ext cx="373380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6228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E783-D90B-46BA-8192-E1AFBFB02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split a decision tree using Chi-Square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21603-E8BB-49F7-8792-1C59B5160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8969577" cy="4679250"/>
          </a:xfrm>
        </p:spPr>
        <p:txBody>
          <a:bodyPr/>
          <a:lstStyle/>
          <a:p>
            <a:r>
              <a:rPr lang="en-US" dirty="0"/>
              <a:t>For each split, individually calculate the Chi-Square value of each child node by taking the sum of Chi-Square values for each class in a node</a:t>
            </a:r>
          </a:p>
          <a:p>
            <a:endParaRPr lang="en-US" dirty="0"/>
          </a:p>
          <a:p>
            <a:r>
              <a:rPr lang="en-US" dirty="0"/>
              <a:t>Calculate the Chi-Square value of each split as the sum of Chi-Square values for all the child nodes</a:t>
            </a:r>
          </a:p>
          <a:p>
            <a:endParaRPr lang="en-US" dirty="0"/>
          </a:p>
          <a:p>
            <a:r>
              <a:rPr lang="en-US" dirty="0"/>
              <a:t>Select the split with higher Chi-Square value</a:t>
            </a:r>
          </a:p>
          <a:p>
            <a:endParaRPr lang="en-US" dirty="0"/>
          </a:p>
          <a:p>
            <a:r>
              <a:rPr lang="en-US" dirty="0"/>
              <a:t>Until you achieve homogeneous nodes, repeat steps 1-3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54C5D-F072-41B2-8F16-D9C84A42179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3861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11344-990C-41A4-9AC7-BC66B6258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Chi-Square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ED464-A504-467F-B58A-75BD69FE8C4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57</a:t>
            </a:fld>
            <a:endParaRPr lang="en-US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178A85-97E4-41EB-9011-5763EB24E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41" t="28159" r="5774" b="18106"/>
          <a:stretch/>
        </p:blipFill>
        <p:spPr>
          <a:xfrm>
            <a:off x="432000" y="1249252"/>
            <a:ext cx="8926047" cy="4378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541214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7F31F-69CB-4CAA-A7DF-B51A7A9F6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Chi-Square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64A6A-13C4-437D-A3F0-3139BE6BE19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58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93210-7E52-4FDF-861F-692D057DC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79" t="27971" r="5669" b="18670"/>
          <a:stretch/>
        </p:blipFill>
        <p:spPr>
          <a:xfrm>
            <a:off x="431999" y="1486951"/>
            <a:ext cx="8969577" cy="42812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0161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6856-947E-4F4D-9021-46E963DE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Chi-Square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2F0362-3DD8-4913-971E-D53AE9492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488" t="32927" r="13692" b="32673"/>
          <a:stretch/>
        </p:blipFill>
        <p:spPr>
          <a:xfrm>
            <a:off x="432000" y="1403797"/>
            <a:ext cx="7497768" cy="29106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EC4C5-28AA-41ED-AB46-FB72BC9D0F0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97583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BB4C-FE85-4D47-9642-3015B7BB8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take an example: Loan Approval System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3AF9F3-0ECB-4EF1-9AFD-33B0DE893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759" y="1931829"/>
            <a:ext cx="7798831" cy="35545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C2D95-2BC3-4608-801B-9120BD2F509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0595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AD8EC-7E5D-4103-A4A1-40CA15D1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EED97-3328-4F9E-B00F-F7DC274A6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What does a high value of Chi-square indicate?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Node follows the distribution of parent node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Node distribution is very different from parent node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Node is more homogeneous than the parent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Node is less homogeneous than the parent</a:t>
            </a:r>
          </a:p>
          <a:p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I only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I and III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II and III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IV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9AF23-E323-4970-9A97-399D6DF0AB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77114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AD8EC-7E5D-4103-A4A1-40CA15D1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EED97-3328-4F9E-B00F-F7DC274A6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What does a high value of Chi-square indicate?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Node follows the distribution of parent node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Node distribution is very different from parent node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Node is more homogeneous than the parent</a:t>
            </a: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Node is less homogeneous than the parent</a:t>
            </a:r>
          </a:p>
          <a:p>
            <a:endParaRPr lang="en-US" dirty="0"/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I only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I and III</a:t>
            </a:r>
          </a:p>
          <a:p>
            <a:pPr marL="342900" indent="-342900">
              <a:buFont typeface="+mj-lt"/>
              <a:buAutoNum type="alphaUcPeriod"/>
            </a:pPr>
            <a:r>
              <a:rPr lang="en-US" b="1" dirty="0"/>
              <a:t>II and III</a:t>
            </a:r>
          </a:p>
          <a:p>
            <a:pPr marL="342900" indent="-342900">
              <a:buFont typeface="+mj-lt"/>
              <a:buAutoNum type="alphaUcPeriod"/>
            </a:pPr>
            <a:r>
              <a:rPr lang="en-US" dirty="0"/>
              <a:t>IV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9AF23-E323-4970-9A97-399D6DF0ABC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47350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E064A-B34E-4229-A78F-A98B7762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1D2AC-EA8B-4E82-A9E3-1800C6DC0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8956699" cy="4679250"/>
          </a:xfrm>
        </p:spPr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Chi-square checks for the statistical significance of the similarity between the child node and the parent node. True or false?</a:t>
            </a:r>
          </a:p>
          <a:p>
            <a:pPr marL="0" indent="0">
              <a:buNone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True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False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5F7F1-9617-4691-B534-B58FC08861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4651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E064A-B34E-4229-A78F-A98B77623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1D2AC-EA8B-4E82-A9E3-1800C6DC01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8956699" cy="4679250"/>
          </a:xfrm>
        </p:spPr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Chi-square checks for the statistical significance of the similarity between the child node and the parent node. True or false?</a:t>
            </a:r>
          </a:p>
          <a:p>
            <a:pPr marL="0" indent="0">
              <a:buNone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True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False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C5F7F1-9617-4691-B534-B58FC08861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40494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A769-41A5-4556-996A-816EB43A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63D72-51F4-4B5D-AE1D-5502A1BAB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Which of the following is incorrect about Chi-Square?</a:t>
            </a:r>
          </a:p>
          <a:p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Works only with the Categorical Target variable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Can only perform binary split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Higher the chi-square value, higher the homogeneity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8EE1E-D842-4693-A165-D5AF6D5AF4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094384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A769-41A5-4556-996A-816EB43A0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63D72-51F4-4B5D-AE1D-5502A1BAB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Which of the following is incorrect about Chi-Square?</a:t>
            </a:r>
          </a:p>
          <a:p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Works only with the Categorical Target variable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Can only perform binary split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Higher the chi-square value, higher the homogeneity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8EE1E-D842-4693-A165-D5AF6D5AF4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47930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1A7A-6748-45E5-8267-290D86C1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decision tree using Chi-Square method.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D09A82-EF8F-44A6-BFFB-67BE18A592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7100" y="1291590"/>
          <a:ext cx="11328402" cy="4274820"/>
        </p:xfrm>
        <a:graphic>
          <a:graphicData uri="http://schemas.openxmlformats.org/drawingml/2006/table">
            <a:tbl>
              <a:tblPr/>
              <a:tblGrid>
                <a:gridCol w="1888067">
                  <a:extLst>
                    <a:ext uri="{9D8B030D-6E8A-4147-A177-3AD203B41FA5}">
                      <a16:colId xmlns:a16="http://schemas.microsoft.com/office/drawing/2014/main" val="4283941641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1817689766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2529764768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4139745075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1749620557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2139533236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Day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Weather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Temperature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Humidity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Wind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Play?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908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Sunny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55483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Cloudy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74416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Sunny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Normal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11517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Cloudy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49746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70133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6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Cool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Normal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62951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66257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8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Sunny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19489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Cloudy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Normal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53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79750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E9C66-3730-49C4-85AB-2F0AC3DF47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36607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4558-650A-4B6E-987D-3BFA6B5E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decision tree using Chi-Square method.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F9A4-5007-419A-84C3-62ED15033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021093" cy="4679250"/>
          </a:xfrm>
        </p:spPr>
        <p:txBody>
          <a:bodyPr/>
          <a:lstStyle/>
          <a:p>
            <a:r>
              <a:rPr lang="en-US" dirty="0"/>
              <a:t>A property owner is faced with a choice of:</a:t>
            </a:r>
          </a:p>
          <a:p>
            <a:endParaRPr lang="en-US" dirty="0"/>
          </a:p>
          <a:p>
            <a:r>
              <a:rPr lang="en-US" dirty="0"/>
              <a:t>(a) A large-scale investment (A) to improve her flats. This could produce a substantial pay-off in terms of increased revenue net of costs but will require an investment of £1,400,000. After extensive market research it is considered that there is a 40% chance that a pay-off of £2,500,000 will be obtained, but there is a 60% chance that it will be only £800,000.</a:t>
            </a:r>
          </a:p>
          <a:p>
            <a:r>
              <a:rPr lang="en-US" dirty="0"/>
              <a:t>(b) A smaller scale project (B) to re-decorate her premises. At £500,000 this is less costly but will produce a lower pay-off. Research data suggests a 30% chance of a gain of £1,000,000 but a 70% chance of it being only £500,000.</a:t>
            </a:r>
          </a:p>
          <a:p>
            <a:r>
              <a:rPr lang="en-US" dirty="0"/>
              <a:t>(c) Continuing the present operation without change (C). It will cost nothing, but neither will it produce any pay-off. Clients will be unhappy and it will become harder and harder to rent the flats out when they become free.</a:t>
            </a:r>
          </a:p>
          <a:p>
            <a:endParaRPr lang="en-US" dirty="0"/>
          </a:p>
          <a:p>
            <a:r>
              <a:rPr lang="en-US" dirty="0"/>
              <a:t>How will a decision tree help the taking of the decision?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0853E-019D-4003-9F3A-536333F84D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536591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4F35922-166B-414D-BA15-B3DCE5BE3E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86" b="3486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C8F2C90-7F4F-41E8-A55D-101CCE3BA6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Information Gain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0A20-6FA3-4A23-ABF6-479C6847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37083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077DF-7D77-46FE-9BD3-D27DF7C33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E705CC-24BF-4824-9F9C-DFE2425B15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023" t="32653" r="9051" b="29096"/>
          <a:stretch/>
        </p:blipFill>
        <p:spPr>
          <a:xfrm>
            <a:off x="432000" y="1638837"/>
            <a:ext cx="7162252" cy="2804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1C935-F5A9-4CBC-9C57-84A047A7A76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4034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94A62-ADD9-42BD-8D39-72B435D37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Lets take an example: Job Offer Decision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29CF0-D010-4EEF-8234-D3E2DFF5830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2050" name="Picture 2" descr="Decision Tree Classification Algorithm">
            <a:extLst>
              <a:ext uri="{FF2B5EF4-FFF2-40B4-BE49-F238E27FC236}">
                <a16:creationId xmlns:a16="http://schemas.microsoft.com/office/drawing/2014/main" id="{8F9CB24F-D265-494D-A5F9-A5BE8799D6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078" y="1418241"/>
            <a:ext cx="5682535" cy="454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7346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141ED-C02C-4854-A11F-DAA263324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84AA4A-77BC-4173-8AB4-1675C4D71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797" t="34029" r="9824" b="26618"/>
          <a:stretch/>
        </p:blipFill>
        <p:spPr>
          <a:xfrm>
            <a:off x="432000" y="1390918"/>
            <a:ext cx="7332851" cy="3039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E02C9-AD9D-4C02-8894-1627941806F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364965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95432-6BF6-417E-911E-EC453864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49ADFC-49E1-43D4-B3C2-A1763A639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714" t="28799" r="6266" b="28546"/>
          <a:stretch/>
        </p:blipFill>
        <p:spPr>
          <a:xfrm>
            <a:off x="432000" y="1532586"/>
            <a:ext cx="7914276" cy="3271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5503C-2A23-4FFC-A82A-2B1722ECF55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60846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0DB2F-332C-4B5C-BAD4-9E16A891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13AFB-1839-4DDF-A7FB-6BD1713F4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033972" cy="4679250"/>
          </a:xfrm>
        </p:spPr>
        <p:txBody>
          <a:bodyPr/>
          <a:lstStyle/>
          <a:p>
            <a:r>
              <a:rPr lang="en-US" dirty="0"/>
              <a:t>Information Gain is used for splitting the nodes when the target variable is categorical. </a:t>
            </a:r>
          </a:p>
          <a:p>
            <a:r>
              <a:rPr lang="en-US" dirty="0"/>
              <a:t>It works on the concept of the entropy and is given by: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Entropy is used for calculating the purity of a node. </a:t>
            </a:r>
          </a:p>
          <a:p>
            <a:r>
              <a:rPr lang="en-US" dirty="0"/>
              <a:t>Lower the value of entropy, higher is the purity of the node. </a:t>
            </a:r>
          </a:p>
          <a:p>
            <a:r>
              <a:rPr lang="en-US" dirty="0"/>
              <a:t>The entropy of a homogeneous node is zero. </a:t>
            </a:r>
          </a:p>
          <a:p>
            <a:r>
              <a:rPr lang="en-US" dirty="0"/>
              <a:t>Since we subtract entropy from 1, the Information Gain is higher for the purer nodes with a maximum value of 1.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99881-21F7-40D4-9049-B345385960C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72</a:t>
            </a:fld>
            <a:endParaRPr lang="en-US" noProof="0" dirty="0"/>
          </a:p>
        </p:txBody>
      </p:sp>
      <p:pic>
        <p:nvPicPr>
          <p:cNvPr id="2050" name="Picture 2" descr="information gain">
            <a:extLst>
              <a:ext uri="{FF2B5EF4-FFF2-40B4-BE49-F238E27FC236}">
                <a16:creationId xmlns:a16="http://schemas.microsoft.com/office/drawing/2014/main" id="{08DD69A3-6F29-4721-BE14-4F6FA2067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72" y="2442290"/>
            <a:ext cx="4029075" cy="24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523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07354-2259-4C0C-926E-5E553369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F8BD9-6D01-43ED-8134-38702EC93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formula for calculating the entropy: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1A861-9B6F-4891-9968-7ED3385C13A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73</a:t>
            </a:fld>
            <a:endParaRPr lang="en-US" noProof="0" dirty="0"/>
          </a:p>
        </p:txBody>
      </p:sp>
      <p:pic>
        <p:nvPicPr>
          <p:cNvPr id="3074" name="Picture 2" descr="entropy information gain">
            <a:extLst>
              <a:ext uri="{FF2B5EF4-FFF2-40B4-BE49-F238E27FC236}">
                <a16:creationId xmlns:a16="http://schemas.microsoft.com/office/drawing/2014/main" id="{273807E3-F0B7-4E5C-AA46-5BBA81A98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80" y="2189879"/>
            <a:ext cx="295275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1448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79E1E-36A9-40C1-9225-F22819AF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EDCF1A-641E-4E98-BA18-9D8DB7A5F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262" t="28249" r="16941" b="23868"/>
          <a:stretch/>
        </p:blipFill>
        <p:spPr>
          <a:xfrm>
            <a:off x="432000" y="1648495"/>
            <a:ext cx="7230930" cy="42506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B9D1F-8563-4A5D-A24B-CE9E2A5F982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61466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723FC-569A-42C1-AFD0-0CEB750EF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846A3E4-AB2E-4209-9579-4773CD603D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962" t="27424" r="16788" b="23592"/>
          <a:stretch/>
        </p:blipFill>
        <p:spPr>
          <a:xfrm>
            <a:off x="431999" y="1545463"/>
            <a:ext cx="6787309" cy="42242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247093-FE45-4F80-8CA4-07E9B9D7A18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0368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D2AD6-0E1C-4FA4-8CA5-10359C96D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E66E20-3F68-42EA-8AAA-ACA650DF0A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952" t="29350" r="14002" b="27170"/>
          <a:stretch/>
        </p:blipFill>
        <p:spPr>
          <a:xfrm>
            <a:off x="431999" y="1596980"/>
            <a:ext cx="7011990" cy="34949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88BAD-FA30-41E6-8657-73844439AC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06419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B73D2-4EFA-4EBE-8A87-56F8BF93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of Entropy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C33311-EB98-424F-8A27-E339A6070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190" t="33753" r="16632" b="40929"/>
          <a:stretch/>
        </p:blipFill>
        <p:spPr>
          <a:xfrm>
            <a:off x="432000" y="1519708"/>
            <a:ext cx="7930024" cy="2498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92E8E-CD3C-4DB5-8636-182420F02B7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92992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991BD-9ED3-432A-8716-31BB5AFB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split a decision tree using Information 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B2ED6-2EFE-4AA3-B372-BFF26B0E6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split, individually calculate the entropy of each child node</a:t>
            </a:r>
          </a:p>
          <a:p>
            <a:endParaRPr lang="en-US" dirty="0"/>
          </a:p>
          <a:p>
            <a:r>
              <a:rPr lang="en-US" dirty="0"/>
              <a:t>Calculate the entropy of each split as the weighted average entropy of child nodes</a:t>
            </a:r>
          </a:p>
          <a:p>
            <a:endParaRPr lang="en-US" dirty="0"/>
          </a:p>
          <a:p>
            <a:r>
              <a:rPr lang="en-US" dirty="0"/>
              <a:t>Select the split with the lowest entropy or highest information gain</a:t>
            </a:r>
          </a:p>
          <a:p>
            <a:endParaRPr lang="en-US" dirty="0"/>
          </a:p>
          <a:p>
            <a:r>
              <a:rPr lang="en-US" dirty="0"/>
              <a:t>Until you achieve homogeneous nodes, repeat steps 1-3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BB259-7D2A-4271-82F2-589DF3D7F5C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02602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8FBD8-0870-4D00-B13B-F1842F657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 of Entropy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300471A-64E1-4ECB-84D6-73033757E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929" t="27149" r="9670" b="24417"/>
          <a:stretch/>
        </p:blipFill>
        <p:spPr>
          <a:xfrm>
            <a:off x="432000" y="1303938"/>
            <a:ext cx="8436366" cy="40021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6AB7D-F750-4DED-9E65-E6DB50DF13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463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7933-5990-4126-89FD-7A7624D0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Explanation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7AF855-E4E6-4725-BA1D-3D7F98C4F80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FA7798-7024-427B-951B-F7B15174C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25" t="29286" r="7088" b="29004"/>
          <a:stretch/>
        </p:blipFill>
        <p:spPr>
          <a:xfrm>
            <a:off x="432000" y="1512000"/>
            <a:ext cx="9043922" cy="3613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940254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661B-F5C2-4BBD-A1DC-1F42FE86C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Calculation of Entropy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BF8B2F0-BDCA-4A12-9F44-C784F8C22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096" t="27424" r="9360" b="24418"/>
          <a:stretch/>
        </p:blipFill>
        <p:spPr>
          <a:xfrm>
            <a:off x="432000" y="1339401"/>
            <a:ext cx="8295908" cy="40439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70D4E-D498-4F3A-BC57-FBFBCA0AB22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085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40BC6-C201-4716-ABEF-1FB3C7FFD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the best split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2D39C5A-4B87-4E3F-85AA-1E6589EF2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046" t="33753" r="13073" b="35425"/>
          <a:stretch/>
        </p:blipFill>
        <p:spPr>
          <a:xfrm>
            <a:off x="432000" y="1558344"/>
            <a:ext cx="7142605" cy="26401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A3B88-F6D9-4EA8-AAF1-AA03DE20BDE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338697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FB46-2D3B-456D-9136-2ABD0546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6127E-0CA8-4A10-8366-E30D2B554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8930941" cy="4679250"/>
          </a:xfrm>
        </p:spPr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After splitting, Information Gain is more than that of the parent node. What does this mean?</a:t>
            </a:r>
          </a:p>
          <a:p>
            <a:pPr marL="0" indent="0">
              <a:buNone/>
            </a:pPr>
            <a:br>
              <a:rPr lang="en-US" b="1" dirty="0">
                <a:solidFill>
                  <a:srgbClr val="36394D"/>
                </a:solidFill>
                <a:latin typeface="Lato"/>
              </a:rPr>
            </a:b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Parent node is more homogeneous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Child nodes are more homogeneous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Parent node and child node have the same distribution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E950B-BBF0-4DAD-AE18-F5BF56EF399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72617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FB46-2D3B-456D-9136-2ABD05465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16127E-0CA8-4A10-8366-E30D2B554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8969577" cy="4679250"/>
          </a:xfrm>
        </p:spPr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After splitting, Information Gain is more than that of the parent node. What does this mean?</a:t>
            </a:r>
            <a:br>
              <a:rPr lang="en-US" b="1" dirty="0">
                <a:solidFill>
                  <a:srgbClr val="36394D"/>
                </a:solidFill>
                <a:latin typeface="Lato"/>
              </a:rPr>
            </a:br>
            <a:endParaRPr lang="en-US" b="1" dirty="0">
              <a:solidFill>
                <a:srgbClr val="36394D"/>
              </a:solidFill>
              <a:latin typeface="Lato"/>
            </a:endParaRPr>
          </a:p>
          <a:p>
            <a:pPr marL="0" indent="0">
              <a:buNone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Parent node is more homogeneous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Child nodes are more homogeneous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Parent node and child node have the same distribution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3E950B-BBF0-4DAD-AE18-F5BF56EF399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108620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1A7A-6748-45E5-8267-290D86C1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decision tree using Information gain method.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D09A82-EF8F-44A6-BFFB-67BE18A592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7100" y="1291590"/>
          <a:ext cx="11328402" cy="4274820"/>
        </p:xfrm>
        <a:graphic>
          <a:graphicData uri="http://schemas.openxmlformats.org/drawingml/2006/table">
            <a:tbl>
              <a:tblPr/>
              <a:tblGrid>
                <a:gridCol w="1888067">
                  <a:extLst>
                    <a:ext uri="{9D8B030D-6E8A-4147-A177-3AD203B41FA5}">
                      <a16:colId xmlns:a16="http://schemas.microsoft.com/office/drawing/2014/main" val="4283941641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1817689766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2529764768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4139745075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1749620557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2139533236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Day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Weather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Temperature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Humidity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Wind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Play?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908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Sunny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55483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Cloudy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74416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Sunny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Normal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11517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Cloudy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49746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70133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6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Cool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Normal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62951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66257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8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Sunny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19489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Cloudy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Normal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53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79750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E9C66-3730-49C4-85AB-2F0AC3DF47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107867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4558-650A-4B6E-987D-3BFA6B5E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decision tree using Information gain method.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F9A4-5007-419A-84C3-62ED15033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033972" cy="4679250"/>
          </a:xfrm>
        </p:spPr>
        <p:txBody>
          <a:bodyPr/>
          <a:lstStyle/>
          <a:p>
            <a:r>
              <a:rPr lang="en-US" dirty="0"/>
              <a:t>A property owner is faced with a choice of:</a:t>
            </a:r>
          </a:p>
          <a:p>
            <a:endParaRPr lang="en-US" dirty="0"/>
          </a:p>
          <a:p>
            <a:r>
              <a:rPr lang="en-US" dirty="0"/>
              <a:t>(a) A large-scale investment (A) to improve her flats. This could produce a substantial pay-off in terms of increased revenue net of costs but will require an investment of £1,400,000. After extensive market research it is considered that there is a 40% chance that a pay-off of £2,500,000 will be obtained, but there is a 60% chance that it will be only £800,000.</a:t>
            </a:r>
          </a:p>
          <a:p>
            <a:r>
              <a:rPr lang="en-US" dirty="0"/>
              <a:t>(b) A smaller scale project (B) to re-decorate her premises. At £500,000 this is less costly but will produce a lower pay-off. Research data suggests a 30% chance of a gain of £1,000,000 but a 70% chance of it being only £500,000.</a:t>
            </a:r>
          </a:p>
          <a:p>
            <a:r>
              <a:rPr lang="en-US" dirty="0"/>
              <a:t>(c) Continuing the present operation without change (C). It will cost nothing, but neither will it produce any pay-off. Clients will be unhappy and it will become harder and harder to rent the flats out when they become free.</a:t>
            </a:r>
          </a:p>
          <a:p>
            <a:endParaRPr lang="en-US" dirty="0"/>
          </a:p>
          <a:p>
            <a:r>
              <a:rPr lang="en-US" dirty="0"/>
              <a:t>How will a decision tree help the taking of the decision?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0853E-019D-4003-9F3A-536333F84D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93923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4F35922-166B-414D-BA15-B3DCE5BE3E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486" b="3486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C8F2C90-7F4F-41E8-A55D-101CCE3BA6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Variance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990A20-6FA3-4A23-ABF6-479C6847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50749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221E8-BC23-4A50-9903-7ACCED69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A8206-655A-4807-83B0-7692D1DBC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059730" cy="4679250"/>
          </a:xfrm>
        </p:spPr>
        <p:txBody>
          <a:bodyPr/>
          <a:lstStyle/>
          <a:p>
            <a:r>
              <a:rPr lang="en-US" dirty="0"/>
              <a:t>Reduction in Variance is a method for splitting the node used when the target variable is continuous, i.e., regression problems. </a:t>
            </a:r>
          </a:p>
          <a:p>
            <a:r>
              <a:rPr lang="en-US" dirty="0"/>
              <a:t>It is so-called because it uses variance as a measure for deciding the feature on which node is split into child nodes.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Variance is used for calculating the homogeneity of a node. </a:t>
            </a:r>
          </a:p>
          <a:p>
            <a:r>
              <a:rPr lang="en-US" dirty="0"/>
              <a:t>If a node is entirely homogeneous, then the variance is zero.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449D6-F2E2-47C8-A030-7D6B64691D9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87</a:t>
            </a:fld>
            <a:endParaRPr lang="en-US" noProof="0" dirty="0"/>
          </a:p>
        </p:txBody>
      </p:sp>
      <p:pic>
        <p:nvPicPr>
          <p:cNvPr id="1026" name="Picture 2" descr="variance reduction in variance">
            <a:extLst>
              <a:ext uri="{FF2B5EF4-FFF2-40B4-BE49-F238E27FC236}">
                <a16:creationId xmlns:a16="http://schemas.microsoft.com/office/drawing/2014/main" id="{76ADAE3D-5F03-474C-8B79-2B9A8E474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275" y="3114675"/>
            <a:ext cx="2847975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6812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B8F54-68AE-46BE-AC4C-6C1BDD107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280CFC-95A8-40BD-B51F-5E1095606D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653" t="34304" r="17251" b="26069"/>
          <a:stretch/>
        </p:blipFill>
        <p:spPr>
          <a:xfrm>
            <a:off x="432000" y="1455311"/>
            <a:ext cx="7035084" cy="35545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60942-3DF9-4D60-AE5F-C1E21A2CF92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67834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45A7-2FB8-4CD3-A13D-F6F7E97F2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variance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128FCC-367D-49D1-A776-6CA7EE349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82" t="32102" r="19726" b="40654"/>
          <a:stretch/>
        </p:blipFill>
        <p:spPr>
          <a:xfrm>
            <a:off x="431999" y="1545464"/>
            <a:ext cx="8262771" cy="25886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F52E5F-C94C-49F5-B279-3A833DADF64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85005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1FB2B-774D-429B-B8CF-380EA3FF7B9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D6D0E3A-927E-4EA9-B97C-9FA749D7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Explanation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D7445E-62E4-425B-B59C-E9B01D056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74" t="28534" r="10634" b="32762"/>
          <a:stretch/>
        </p:blipFill>
        <p:spPr>
          <a:xfrm>
            <a:off x="432000" y="1525589"/>
            <a:ext cx="9047748" cy="35100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864853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D2F7F-9254-40CB-AC36-F1BEE706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split a decision tree using reduction in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05137-98DF-428A-9DA8-09EA64423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split, individually calculate the variance of each child node</a:t>
            </a:r>
          </a:p>
          <a:p>
            <a:endParaRPr lang="en-US" dirty="0"/>
          </a:p>
          <a:p>
            <a:r>
              <a:rPr lang="en-US" dirty="0"/>
              <a:t>Calculate the variance of each split as the weighted average variance of child nodes</a:t>
            </a:r>
          </a:p>
          <a:p>
            <a:endParaRPr lang="en-US" dirty="0"/>
          </a:p>
          <a:p>
            <a:r>
              <a:rPr lang="en-US" dirty="0"/>
              <a:t>Select the split with the </a:t>
            </a:r>
            <a:r>
              <a:rPr lang="en-US"/>
              <a:t>lowest variance</a:t>
            </a:r>
          </a:p>
          <a:p>
            <a:endParaRPr lang="en-US" dirty="0"/>
          </a:p>
          <a:p>
            <a:r>
              <a:rPr lang="en-US" dirty="0"/>
              <a:t>Perform steps 1-3 until completely homogeneous nodes are achieved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7EE4D-787F-4460-A35B-B9F50EA0569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58401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79D4-D85A-4BD2-A2E2-6DED0AEB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the variance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856717-D93F-4341-A5AC-149A819E1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500" t="35129" r="26379" b="34875"/>
          <a:stretch/>
        </p:blipFill>
        <p:spPr>
          <a:xfrm>
            <a:off x="431999" y="1571222"/>
            <a:ext cx="5337411" cy="2562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867670-641F-4452-BE7A-AB062440AD4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02413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6719E-E07D-4D1B-8B8E-6A0ABAE1B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the variance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A57969-2267-4F7A-B7BE-A235C4AED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382" t="27424" r="5337" b="21500"/>
          <a:stretch/>
        </p:blipFill>
        <p:spPr>
          <a:xfrm>
            <a:off x="432000" y="1365160"/>
            <a:ext cx="8968186" cy="4069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26B31-687C-4DF8-B47E-7A99D184191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55030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A132B-F839-4613-9639-69E6F65B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the variance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96C0D6-4E67-4853-948A-ACC916C557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002" t="29074" r="4873" b="21116"/>
          <a:stretch/>
        </p:blipFill>
        <p:spPr>
          <a:xfrm>
            <a:off x="431999" y="1390917"/>
            <a:ext cx="9115681" cy="40439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17EE8-E3B6-4CB6-A4B7-9B6C1C1C36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954548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2FCB7-E76A-429B-A0D6-7DFF1884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calculate the variance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BBAA12-B2EA-4392-AAAD-9C74E30CF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605" t="38156" r="15394" b="31848"/>
          <a:stretch/>
        </p:blipFill>
        <p:spPr>
          <a:xfrm>
            <a:off x="432000" y="1468192"/>
            <a:ext cx="7827759" cy="32197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2719B-B7A4-41C2-988A-1A19E373138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24521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1E64-57BE-4C03-A5A7-C59A67943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12B40-37C2-4A97-8C14-A0D6AFFEB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059730" cy="4679250"/>
          </a:xfrm>
        </p:spPr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Let's say you are asked to work on a problem to predict the future sales of a product in a store and decided to use a decision tree model. Which algorithm should be used for splitting?</a:t>
            </a:r>
          </a:p>
          <a:p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Gini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Chi-square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Reduction in variance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Information Gain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FC652-37FB-4364-BEA3-CB379038D42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96310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1E64-57BE-4C03-A5A7-C59A67943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12B40-37C2-4A97-8C14-A0D6AFFEB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059730" cy="4679250"/>
          </a:xfrm>
        </p:spPr>
        <p:txBody>
          <a:bodyPr/>
          <a:lstStyle/>
          <a:p>
            <a:r>
              <a:rPr lang="en-US" b="1" dirty="0">
                <a:solidFill>
                  <a:srgbClr val="36394D"/>
                </a:solidFill>
                <a:latin typeface="Lato"/>
              </a:rPr>
              <a:t>Let's say you are asked to work on a problem to predict the future sales of a product in a store and decided to use a decision tree model. Which algorithm should be used for splitting?</a:t>
            </a:r>
          </a:p>
          <a:p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Gini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Chi-square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solidFill>
                  <a:srgbClr val="36394D"/>
                </a:solidFill>
                <a:latin typeface="Lato"/>
              </a:rPr>
              <a:t>Reduction in variance</a:t>
            </a:r>
          </a:p>
          <a:p>
            <a:pPr marL="342900" indent="-342900">
              <a:buFont typeface="+mj-lt"/>
              <a:buAutoNum type="alphaUcPeriod"/>
            </a:pPr>
            <a:endParaRPr lang="en-US" dirty="0">
              <a:solidFill>
                <a:srgbClr val="36394D"/>
              </a:solidFill>
              <a:latin typeface="Lato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dirty="0">
                <a:solidFill>
                  <a:srgbClr val="36394D"/>
                </a:solidFill>
                <a:latin typeface="Lato"/>
              </a:rPr>
              <a:t>Information Gain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FC652-37FB-4364-BEA3-CB379038D42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08895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A1A7A-6748-45E5-8267-290D86C15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decision tree using Reduction in variance method.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D09A82-EF8F-44A6-BFFB-67BE18A592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7100" y="1291590"/>
          <a:ext cx="11328402" cy="4274820"/>
        </p:xfrm>
        <a:graphic>
          <a:graphicData uri="http://schemas.openxmlformats.org/drawingml/2006/table">
            <a:tbl>
              <a:tblPr/>
              <a:tblGrid>
                <a:gridCol w="1888067">
                  <a:extLst>
                    <a:ext uri="{9D8B030D-6E8A-4147-A177-3AD203B41FA5}">
                      <a16:colId xmlns:a16="http://schemas.microsoft.com/office/drawing/2014/main" val="4283941641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1817689766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2529764768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4139745075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1749620557"/>
                    </a:ext>
                  </a:extLst>
                </a:gridCol>
                <a:gridCol w="1888067">
                  <a:extLst>
                    <a:ext uri="{9D8B030D-6E8A-4147-A177-3AD203B41FA5}">
                      <a16:colId xmlns:a16="http://schemas.microsoft.com/office/drawing/2014/main" val="2139533236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Day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Weather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Temperature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Humidity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Wind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Play?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908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Sunny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55483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Cloudy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074416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3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Sunny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Normal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11517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Cloudy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49746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5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70133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6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Cool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Normal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7629515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7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662578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8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Sunny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19489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9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Cloudy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Hot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Normal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Weak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Yes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53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10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Rainy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Mild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High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effectLst/>
                        </a:rPr>
                        <a:t>Strong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No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B8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79750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7E9C66-3730-49C4-85AB-2F0AC3DF47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380122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64558-650A-4B6E-987D-3BFA6B5E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decision tree using Reduction in variance method.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0F9A4-5007-419A-84C3-62ED15033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9033972" cy="4679250"/>
          </a:xfrm>
        </p:spPr>
        <p:txBody>
          <a:bodyPr/>
          <a:lstStyle/>
          <a:p>
            <a:r>
              <a:rPr lang="en-US" dirty="0"/>
              <a:t>A property owner is faced with a choice of:</a:t>
            </a:r>
          </a:p>
          <a:p>
            <a:endParaRPr lang="en-US" dirty="0"/>
          </a:p>
          <a:p>
            <a:r>
              <a:rPr lang="en-US" dirty="0"/>
              <a:t>(a) A large-scale investment (A) to improve her flats. This could produce a substantial pay-off in terms of increased revenue net of costs but will require an investment of £1,400,000. After extensive market research it is considered that there is a 40% chance that a pay-off of £2,500,000 will be obtained, but there is a 60% chance that it will be only £800,000.</a:t>
            </a:r>
          </a:p>
          <a:p>
            <a:r>
              <a:rPr lang="en-US" dirty="0"/>
              <a:t>(b) A smaller scale project (B) to re-decorate her premises. At £500,000 this is less costly but will produce a lower pay-off. Research data suggests a 30% chance of a gain of £1,000,000 but a 70% chance of it being only £500,000.</a:t>
            </a:r>
          </a:p>
          <a:p>
            <a:r>
              <a:rPr lang="en-US" dirty="0"/>
              <a:t>(c) Continuing the present operation without change (C). It will cost nothing, but neither will it produce any pay-off. Clients will be unhappy and it will become harder and harder to rent the flats out when they become free.</a:t>
            </a:r>
          </a:p>
          <a:p>
            <a:endParaRPr lang="en-US" dirty="0"/>
          </a:p>
          <a:p>
            <a:r>
              <a:rPr lang="en-US" dirty="0"/>
              <a:t>How will a decision tree help the taking of the decision?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0853E-019D-4003-9F3A-536333F84D5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97338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FEB51-0248-436B-9A1E-DE34F12DD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Performance of Decision Trees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BA079C-7930-4035-9304-D03B7D977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250" t="28524" r="9979" b="23592"/>
          <a:stretch/>
        </p:blipFill>
        <p:spPr>
          <a:xfrm>
            <a:off x="431999" y="1416675"/>
            <a:ext cx="7205507" cy="35416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B3616-564B-43F9-951C-1ABFC7522DE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8307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AE7CBC-C35C-4FA9-B339-59E31F30C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61FE8A-8F15-409F-AF62-619C69C0D5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3527</TotalTime>
  <Words>3562</Words>
  <Application>Microsoft Office PowerPoint</Application>
  <PresentationFormat>Widescreen</PresentationFormat>
  <Paragraphs>853</Paragraphs>
  <Slides>111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8" baseType="lpstr">
      <vt:lpstr>Arial</vt:lpstr>
      <vt:lpstr>Calibri</vt:lpstr>
      <vt:lpstr>Calibri Light</vt:lpstr>
      <vt:lpstr>Corbel</vt:lpstr>
      <vt:lpstr>Lato</vt:lpstr>
      <vt:lpstr>Times New Roman</vt:lpstr>
      <vt:lpstr>Office Theme</vt:lpstr>
      <vt:lpstr>Decision Tree</vt:lpstr>
      <vt:lpstr>What we are going to learn?</vt:lpstr>
      <vt:lpstr>Decision Tree Algorithm</vt:lpstr>
      <vt:lpstr>Nodes of a Tree</vt:lpstr>
      <vt:lpstr>Types of Decision Trees</vt:lpstr>
      <vt:lpstr>Lets take an example: Loan Approval System</vt:lpstr>
      <vt:lpstr>Lets take an example: Job Offer Decision</vt:lpstr>
      <vt:lpstr>Decision Tree Explanation</vt:lpstr>
      <vt:lpstr>Decision Tree Explanation</vt:lpstr>
      <vt:lpstr>Decision Tree Explanation</vt:lpstr>
      <vt:lpstr>Decision Tree Explanation</vt:lpstr>
      <vt:lpstr>Decision Tree Explanation</vt:lpstr>
      <vt:lpstr>Which one will you choose and why?</vt:lpstr>
      <vt:lpstr>Question</vt:lpstr>
      <vt:lpstr>Question</vt:lpstr>
      <vt:lpstr>Question</vt:lpstr>
      <vt:lpstr>Question</vt:lpstr>
      <vt:lpstr>What would be the Ideal Split ? Any guesses !</vt:lpstr>
      <vt:lpstr>Ideal Case</vt:lpstr>
      <vt:lpstr>Multiple Splits</vt:lpstr>
      <vt:lpstr>Lets freeze the mind</vt:lpstr>
      <vt:lpstr>Need to defrost now</vt:lpstr>
      <vt:lpstr>Question</vt:lpstr>
      <vt:lpstr>Question</vt:lpstr>
      <vt:lpstr>Question</vt:lpstr>
      <vt:lpstr>Question</vt:lpstr>
      <vt:lpstr>Terminologies Related to Decision Trees</vt:lpstr>
      <vt:lpstr>Terminologies Related to Decision Trees</vt:lpstr>
      <vt:lpstr>Terminologies Related to Decision Trees</vt:lpstr>
      <vt:lpstr>Terminologies Related to Decision Trees</vt:lpstr>
      <vt:lpstr>Terminologies Related to Decision Trees</vt:lpstr>
      <vt:lpstr>Terminologies Related to Decision Trees</vt:lpstr>
      <vt:lpstr>Terminologies Related to Decision Trees</vt:lpstr>
      <vt:lpstr>Terminologies Related to Decision Trees</vt:lpstr>
      <vt:lpstr>Select the Best Split Point</vt:lpstr>
      <vt:lpstr>How to Select the Best Split Point in Decision Trees</vt:lpstr>
      <vt:lpstr>Node splitting in decision tree</vt:lpstr>
      <vt:lpstr>GINI Impurity</vt:lpstr>
      <vt:lpstr>GINI Impurity</vt:lpstr>
      <vt:lpstr>Gini ranges from 0 to 1 as it is probability. More value of node means higher purity. Less value means less purity.</vt:lpstr>
      <vt:lpstr>Properties of Gini Impurity</vt:lpstr>
      <vt:lpstr>Steps to calculate Gini impurity</vt:lpstr>
      <vt:lpstr>Steps to calculate Gini impurity</vt:lpstr>
      <vt:lpstr>Steps to calculate Gini impurity</vt:lpstr>
      <vt:lpstr>Steps to calculate Gini impurity</vt:lpstr>
      <vt:lpstr>Questions</vt:lpstr>
      <vt:lpstr>Answer</vt:lpstr>
      <vt:lpstr>Question</vt:lpstr>
      <vt:lpstr>Answer</vt:lpstr>
      <vt:lpstr>Question</vt:lpstr>
      <vt:lpstr>Answer</vt:lpstr>
      <vt:lpstr>Create a decision tree using GINI Impurity method.</vt:lpstr>
      <vt:lpstr>Create a decision tree using GINI Impurity method.</vt:lpstr>
      <vt:lpstr>Chi-Square Method</vt:lpstr>
      <vt:lpstr>Chi-Square</vt:lpstr>
      <vt:lpstr>Steps to split a decision tree using Chi-Square</vt:lpstr>
      <vt:lpstr>Steps to calculate Chi-Square</vt:lpstr>
      <vt:lpstr>Steps to calculate Chi-Square</vt:lpstr>
      <vt:lpstr>Steps to calculate Chi-Square</vt:lpstr>
      <vt:lpstr>Question</vt:lpstr>
      <vt:lpstr>Answer</vt:lpstr>
      <vt:lpstr>Question</vt:lpstr>
      <vt:lpstr>Answer</vt:lpstr>
      <vt:lpstr>Question</vt:lpstr>
      <vt:lpstr>Answer</vt:lpstr>
      <vt:lpstr>Create a decision tree using Chi-Square method.</vt:lpstr>
      <vt:lpstr>Create a decision tree using Chi-Square method.</vt:lpstr>
      <vt:lpstr>Information Gain Method</vt:lpstr>
      <vt:lpstr>Information Gain</vt:lpstr>
      <vt:lpstr>Information Gain</vt:lpstr>
      <vt:lpstr>Information Gain</vt:lpstr>
      <vt:lpstr>Information Gain</vt:lpstr>
      <vt:lpstr>Information Gain</vt:lpstr>
      <vt:lpstr>Entropy</vt:lpstr>
      <vt:lpstr>Entropy</vt:lpstr>
      <vt:lpstr>Entropy</vt:lpstr>
      <vt:lpstr>Property of Entropy</vt:lpstr>
      <vt:lpstr>Steps to split a decision tree using Information Gain</vt:lpstr>
      <vt:lpstr>Calculation of Entropy</vt:lpstr>
      <vt:lpstr>Calculation of Entropy</vt:lpstr>
      <vt:lpstr>Choosing the best split</vt:lpstr>
      <vt:lpstr>Question</vt:lpstr>
      <vt:lpstr>Answer</vt:lpstr>
      <vt:lpstr>Create a decision tree using Information gain method.</vt:lpstr>
      <vt:lpstr>Create a decision tree using Information gain method.</vt:lpstr>
      <vt:lpstr>Variance Method</vt:lpstr>
      <vt:lpstr>Variance</vt:lpstr>
      <vt:lpstr>Variance</vt:lpstr>
      <vt:lpstr>Properties of variance</vt:lpstr>
      <vt:lpstr>Steps to split a decision tree using reduction in variance</vt:lpstr>
      <vt:lpstr>Steps to calculate the variance</vt:lpstr>
      <vt:lpstr>Steps to calculate the variance</vt:lpstr>
      <vt:lpstr>Steps to calculate the variance</vt:lpstr>
      <vt:lpstr>Steps to calculate the variance</vt:lpstr>
      <vt:lpstr>Question</vt:lpstr>
      <vt:lpstr>Question</vt:lpstr>
      <vt:lpstr>Create a decision tree using Reduction in variance method.</vt:lpstr>
      <vt:lpstr>Create a decision tree using Reduction in variance method.</vt:lpstr>
      <vt:lpstr>Optimizing Performance of Decision Trees</vt:lpstr>
      <vt:lpstr>Overfitting</vt:lpstr>
      <vt:lpstr>Techniques to reduce overfitting</vt:lpstr>
      <vt:lpstr>Underfitting</vt:lpstr>
      <vt:lpstr>Techniques to reduce underfitting</vt:lpstr>
      <vt:lpstr>Techniques to optimize decision trees</vt:lpstr>
      <vt:lpstr>Techniques to optimize decision trees</vt:lpstr>
      <vt:lpstr>Techniques to optimize decision trees</vt:lpstr>
      <vt:lpstr>Question</vt:lpstr>
      <vt:lpstr>Answer</vt:lpstr>
      <vt:lpstr>Question</vt:lpstr>
      <vt:lpstr>Answer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Decision Tree</dc:title>
  <dc:creator>Sukanta Ghosh</dc:creator>
  <cp:lastModifiedBy>Sukanta Ghosh</cp:lastModifiedBy>
  <cp:revision>66</cp:revision>
  <dcterms:created xsi:type="dcterms:W3CDTF">2020-09-20T14:45:22Z</dcterms:created>
  <dcterms:modified xsi:type="dcterms:W3CDTF">2020-10-01T05:55:07Z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